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94660"/>
  </p:normalViewPr>
  <p:slideViewPr>
    <p:cSldViewPr snapToGrid="0">
      <p:cViewPr varScale="1">
        <p:scale>
          <a:sx n="83" d="100"/>
          <a:sy n="83" d="100"/>
        </p:scale>
        <p:origin x="126" y="2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04470A-2904-4A42-ADD4-E105A99023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F03E76-6345-43FA-AB74-453B7E3143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A691DC-D0A1-407F-85C4-2F1F1166C5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53606-261E-426B-8EC7-64994253A012}" type="datetimeFigureOut">
              <a:rPr lang="en-US" smtClean="0"/>
              <a:t>1/25/2019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77C331-3570-42FE-9505-8B931679EC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8BCBF9-2C75-47A4-9F9E-7A5E6F5A8E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AC2AB-2A14-4873-AAF1-58F3BA991C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2378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CAAE6C-BA35-4A28-A9F7-662274623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78C51A-93CD-4586-8AE5-78F0AD0094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5BD074-D891-4521-B40C-CBC4E5AD92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53606-261E-426B-8EC7-64994253A012}" type="datetimeFigureOut">
              <a:rPr lang="en-US" smtClean="0"/>
              <a:t>1/25/2019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318DA6-AEC9-46F4-9CF0-54AE9B9349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A7C573-42B0-4BDA-A14B-22868734A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AC2AB-2A14-4873-AAF1-58F3BA991C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9080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D4A983-6B0E-425D-B9E4-F3AF325F8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45FCA0-C332-472C-8112-F4CD9BD89B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22938B-6BE8-4670-A951-6C6CAE0D78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53606-261E-426B-8EC7-64994253A012}" type="datetimeFigureOut">
              <a:rPr lang="en-US" smtClean="0"/>
              <a:t>1/25/2019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AA58D8-D5E5-4FD5-A2F8-E51C5B608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625991-AAD4-417D-B92C-0B22799146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AC2AB-2A14-4873-AAF1-58F3BA991C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8116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34A7E0-0F8F-4B6D-96C3-2FBE77EED6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6C8C67-DFBA-429C-AA6C-A66F471451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15C85D-B4D9-4F74-BB5D-F352FF4B94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61EF46-3EDF-4576-B600-7E8BDC1B0F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53606-261E-426B-8EC7-64994253A012}" type="datetimeFigureOut">
              <a:rPr lang="en-US" smtClean="0"/>
              <a:t>1/25/2019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A2D9BE-9A66-43FA-B317-3FEDA00A5D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028990-DF1D-48B2-A8A9-71D06A275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AC2AB-2A14-4873-AAF1-58F3BA991C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7712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546CF-9A6D-4DA2-B901-957A3189D0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26544D-722E-4538-AB70-2ED6528589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B46F58-3010-4443-8534-13D409751D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379E0C4-8480-49B6-BE97-3FE6F9AA7C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4142172-6144-4A3D-B344-689182C864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632698B-55D9-4D1D-AB1D-87CE8BE0A8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53606-261E-426B-8EC7-64994253A012}" type="datetimeFigureOut">
              <a:rPr lang="en-US" smtClean="0"/>
              <a:t>1/25/2019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B886D5E-4582-4751-B318-55FFB3E296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208B200-A1A8-4648-9D4C-6FDFA5B9E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AC2AB-2A14-4873-AAF1-58F3BA991C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8394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11400C-C0AE-4A10-BD60-14650A606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8314AE7-9CC8-4F4E-B900-E79650B8F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53606-261E-426B-8EC7-64994253A012}" type="datetimeFigureOut">
              <a:rPr lang="en-US" smtClean="0"/>
              <a:t>1/25/2019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FB7C22-F3DE-4330-BED9-9AC171B16D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A76FB0-012C-414C-9A6E-BC25AF85A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AC2AB-2A14-4873-AAF1-58F3BA991C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5242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DA5F7CF-60AA-4B8C-AC38-93E31F559C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53606-261E-426B-8EC7-64994253A012}" type="datetimeFigureOut">
              <a:rPr lang="en-US" smtClean="0"/>
              <a:t>1/25/2019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65BB261-59F1-4E06-9324-2FE3B6B95C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1E3FEC-DA05-454D-9A30-8AE426823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AC2AB-2A14-4873-AAF1-58F3BA991C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95488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31C8AA-43B2-4506-9143-C1EC2BB769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CEE3EF-7168-49C6-BDCF-90FDAC624C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ACFD9B-A8D7-4A66-9CAE-286FD6D383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B27F7B-259C-4D58-849D-84FC47A756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53606-261E-426B-8EC7-64994253A012}" type="datetimeFigureOut">
              <a:rPr lang="en-US" smtClean="0"/>
              <a:t>1/25/2019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513371-33DE-40B1-AA0A-16D82C4B9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7D4648-1195-4F7B-8E35-24765831B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AC2AB-2A14-4873-AAF1-58F3BA991C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7300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B253AC-F504-4FFB-8CB1-B926BEB4CC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405DDD3-9FED-4645-A24D-EC147B0B6B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0EE086-491A-444D-92E1-5646C5E2F3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1ACC26-F11D-4E6C-B155-F8C53B2DB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53606-261E-426B-8EC7-64994253A012}" type="datetimeFigureOut">
              <a:rPr lang="en-US" smtClean="0"/>
              <a:t>1/25/2019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962E0A-65BF-4266-AA1E-9C989E880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BF33DD-86E0-4EBF-AA53-7C18BEEFD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AC2AB-2A14-4873-AAF1-58F3BA991C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6443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B879A-E366-4267-8E5D-7412004E26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B90FC2E-4C2F-4846-9198-2D479B0B32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C23BE6-00A8-4CE5-BBCA-05252FD65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53606-261E-426B-8EC7-64994253A012}" type="datetimeFigureOut">
              <a:rPr lang="en-US" smtClean="0"/>
              <a:t>1/25/2019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34E224-7F3E-4E97-9899-5E76DAF4A8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79D88D-EB97-4090-B2B6-4024B1A41B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AC2AB-2A14-4873-AAF1-58F3BA991C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858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CA967D7-FB3C-4C30-94AA-535211D5C5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3926EB4-7CCF-400F-A2AB-5BA5E8249D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3EFA35-BA01-4B6C-9D7A-73E5619DDF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53606-261E-426B-8EC7-64994253A012}" type="datetimeFigureOut">
              <a:rPr lang="en-US" smtClean="0"/>
              <a:t>1/25/2019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945666-A102-4635-ABC2-B51FC6E48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2ABE21-92F5-4008-B2CF-B3B1D3C109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AC2AB-2A14-4873-AAF1-58F3BA991C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570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7F2F18A-561A-40C5-8F62-ACDB7AA7B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3DD895-801B-478F-96B1-315CE834F0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45C595-FAC9-482C-AE15-1FF4884757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253606-261E-426B-8EC7-64994253A012}" type="datetimeFigureOut">
              <a:rPr lang="en-US" smtClean="0"/>
              <a:t>1/25/2019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985503-1F53-4E37-B38E-6B9F647894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C56F3C-9DA2-4FCA-8409-D552E81373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8AC2AB-2A14-4873-AAF1-58F3BA991C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324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24D1F6D-AFD3-49E1-BEB8-CFAD932053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19200" y="20752"/>
            <a:ext cx="9144000" cy="1655762"/>
          </a:xfrm>
        </p:spPr>
        <p:txBody>
          <a:bodyPr/>
          <a:lstStyle/>
          <a:p>
            <a:r>
              <a:rPr lang="en-US" dirty="0"/>
              <a:t>The Golden Circle</a:t>
            </a:r>
          </a:p>
          <a:p>
            <a:r>
              <a:rPr lang="en-US" dirty="0"/>
              <a:t>As described by Simon Sinek’s TED Talk</a:t>
            </a:r>
          </a:p>
        </p:txBody>
      </p:sp>
      <p:sp>
        <p:nvSpPr>
          <p:cNvPr id="4" name="Flowchart: Connector 3">
            <a:extLst>
              <a:ext uri="{FF2B5EF4-FFF2-40B4-BE49-F238E27FC236}">
                <a16:creationId xmlns:a16="http://schemas.microsoft.com/office/drawing/2014/main" id="{3D51A7CD-C52C-40B5-954F-988CE0CFF988}"/>
              </a:ext>
            </a:extLst>
          </p:cNvPr>
          <p:cNvSpPr/>
          <p:nvPr/>
        </p:nvSpPr>
        <p:spPr>
          <a:xfrm>
            <a:off x="3461657" y="1676514"/>
            <a:ext cx="4876800" cy="4658971"/>
          </a:xfrm>
          <a:prstGeom prst="flowChartConnector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Flowchart: Connector 4">
            <a:extLst>
              <a:ext uri="{FF2B5EF4-FFF2-40B4-BE49-F238E27FC236}">
                <a16:creationId xmlns:a16="http://schemas.microsoft.com/office/drawing/2014/main" id="{8901C18B-6514-4691-9C6C-969D01B1A258}"/>
              </a:ext>
            </a:extLst>
          </p:cNvPr>
          <p:cNvSpPr/>
          <p:nvPr/>
        </p:nvSpPr>
        <p:spPr>
          <a:xfrm>
            <a:off x="4245429" y="2496249"/>
            <a:ext cx="3243942" cy="3018493"/>
          </a:xfrm>
          <a:prstGeom prst="flowChartConnector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lowchart: Connector 5">
            <a:extLst>
              <a:ext uri="{FF2B5EF4-FFF2-40B4-BE49-F238E27FC236}">
                <a16:creationId xmlns:a16="http://schemas.microsoft.com/office/drawing/2014/main" id="{56B395C3-2F84-43B2-BF25-06380C1F1BBB}"/>
              </a:ext>
            </a:extLst>
          </p:cNvPr>
          <p:cNvSpPr/>
          <p:nvPr/>
        </p:nvSpPr>
        <p:spPr>
          <a:xfrm>
            <a:off x="4963886" y="3163756"/>
            <a:ext cx="1845127" cy="1652728"/>
          </a:xfrm>
          <a:prstGeom prst="flowChartConnector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2B1F3EA-10E1-47D0-9295-5B3FD448373F}"/>
              </a:ext>
            </a:extLst>
          </p:cNvPr>
          <p:cNvSpPr txBox="1"/>
          <p:nvPr/>
        </p:nvSpPr>
        <p:spPr>
          <a:xfrm>
            <a:off x="5257800" y="1835277"/>
            <a:ext cx="13498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What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CFD279-3CE1-41EB-A448-3A3E442E9A5E}"/>
              </a:ext>
            </a:extLst>
          </p:cNvPr>
          <p:cNvSpPr txBox="1"/>
          <p:nvPr/>
        </p:nvSpPr>
        <p:spPr>
          <a:xfrm>
            <a:off x="5236028" y="2641437"/>
            <a:ext cx="13498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How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F1C0EC9-04C6-433A-81E4-8090D38D1FFE}"/>
              </a:ext>
            </a:extLst>
          </p:cNvPr>
          <p:cNvSpPr txBox="1"/>
          <p:nvPr/>
        </p:nvSpPr>
        <p:spPr>
          <a:xfrm>
            <a:off x="5236028" y="3768038"/>
            <a:ext cx="13498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Why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10D26D9-3511-4F1C-8645-97CEB421D0FB}"/>
              </a:ext>
            </a:extLst>
          </p:cNvPr>
          <p:cNvSpPr txBox="1"/>
          <p:nvPr/>
        </p:nvSpPr>
        <p:spPr>
          <a:xfrm>
            <a:off x="8186057" y="1736255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your company does e.g. IT, guard service and etc.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6EDE91B-E4D2-4E2E-95AE-5374E5D6B16E}"/>
              </a:ext>
            </a:extLst>
          </p:cNvPr>
          <p:cNvSpPr txBox="1"/>
          <p:nvPr/>
        </p:nvSpPr>
        <p:spPr>
          <a:xfrm>
            <a:off x="8752115" y="2559917"/>
            <a:ext cx="2677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How your company does what it doe.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D3C6452-B563-4BCB-BD2F-64630A8E6650}"/>
              </a:ext>
            </a:extLst>
          </p:cNvPr>
          <p:cNvSpPr txBox="1"/>
          <p:nvPr/>
        </p:nvSpPr>
        <p:spPr>
          <a:xfrm>
            <a:off x="9046028" y="3682834"/>
            <a:ext cx="26343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Why your company does what it does.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397B04CD-71C2-41AD-A828-ECA776C4C15C}"/>
              </a:ext>
            </a:extLst>
          </p:cNvPr>
          <p:cNvCxnSpPr>
            <a:cxnSpLocks/>
            <a:stCxn id="11" idx="1"/>
          </p:cNvCxnSpPr>
          <p:nvPr/>
        </p:nvCxnSpPr>
        <p:spPr>
          <a:xfrm flipH="1" flipV="1">
            <a:off x="6498771" y="2044735"/>
            <a:ext cx="1687286" cy="146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6FCBF89-69DC-4A8E-8C78-5374EC58938D}"/>
              </a:ext>
            </a:extLst>
          </p:cNvPr>
          <p:cNvCxnSpPr>
            <a:cxnSpLocks/>
            <a:endCxn id="8" idx="3"/>
          </p:cNvCxnSpPr>
          <p:nvPr/>
        </p:nvCxnSpPr>
        <p:spPr>
          <a:xfrm flipH="1" flipV="1">
            <a:off x="6585856" y="2826103"/>
            <a:ext cx="2041074" cy="180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5F90E367-00C0-4850-B961-93DF4247EB10}"/>
              </a:ext>
            </a:extLst>
          </p:cNvPr>
          <p:cNvCxnSpPr>
            <a:cxnSpLocks/>
          </p:cNvCxnSpPr>
          <p:nvPr/>
        </p:nvCxnSpPr>
        <p:spPr>
          <a:xfrm flipH="1">
            <a:off x="6607628" y="3952704"/>
            <a:ext cx="228600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59457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E55121-E780-4602-B795-1CEC595BB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A Road Map based on Why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6DE611-01F4-49CC-985A-2C554E3A14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b="1" dirty="0"/>
              <a:t>Why</a:t>
            </a:r>
            <a:r>
              <a:rPr lang="en-US" dirty="0"/>
              <a:t> – Protect the US</a:t>
            </a:r>
          </a:p>
          <a:p>
            <a:r>
              <a:rPr lang="en-US" b="1" dirty="0"/>
              <a:t>How</a:t>
            </a:r>
            <a:r>
              <a:rPr lang="en-US" dirty="0"/>
              <a:t> – Through Technology and Subject Matter Experts</a:t>
            </a:r>
          </a:p>
          <a:p>
            <a:r>
              <a:rPr lang="en-US" b="1" dirty="0"/>
              <a:t>What</a:t>
            </a:r>
            <a:r>
              <a:rPr lang="en-US" dirty="0"/>
              <a:t> – Provide cybersecurity services to US Government customer</a:t>
            </a:r>
          </a:p>
          <a:p>
            <a:r>
              <a:rPr lang="en-US" b="1" dirty="0"/>
              <a:t>Leadership/Expertise </a:t>
            </a:r>
            <a:r>
              <a:rPr lang="en-US" dirty="0"/>
              <a:t>– Become the trusted industry standard regarding our why</a:t>
            </a:r>
          </a:p>
          <a:p>
            <a:r>
              <a:rPr lang="en-US" b="1" dirty="0"/>
              <a:t>Relationships</a:t>
            </a:r>
            <a:r>
              <a:rPr lang="en-US" dirty="0"/>
              <a:t> – Establish relationships with Industry, Government, and Academia to understand the current and emerging cybersecurity threat</a:t>
            </a:r>
          </a:p>
          <a:p>
            <a:r>
              <a:rPr lang="en-US" b="1" dirty="0"/>
              <a:t>Pipeline</a:t>
            </a:r>
            <a:r>
              <a:rPr lang="en-US" dirty="0"/>
              <a:t> – Identify opportunities that support our why</a:t>
            </a:r>
          </a:p>
          <a:p>
            <a:r>
              <a:rPr lang="en-US" b="1" dirty="0"/>
              <a:t>Shaping</a:t>
            </a:r>
            <a:r>
              <a:rPr lang="en-US" dirty="0"/>
              <a:t> – Use our established relationships to shape proposals so that we can provide workable and cost effective solutions and innovations</a:t>
            </a:r>
          </a:p>
          <a:p>
            <a:r>
              <a:rPr lang="en-US" b="1" dirty="0"/>
              <a:t>Personnel</a:t>
            </a:r>
            <a:r>
              <a:rPr lang="en-US" dirty="0"/>
              <a:t> – Hire individuals that share our why </a:t>
            </a:r>
          </a:p>
          <a:p>
            <a:r>
              <a:rPr lang="en-US" b="1" dirty="0"/>
              <a:t>Portfolio</a:t>
            </a:r>
            <a:r>
              <a:rPr lang="en-US" dirty="0"/>
              <a:t> - Align our portfolio to expand our business with adjacencies that match our why </a:t>
            </a:r>
          </a:p>
          <a:p>
            <a:r>
              <a:rPr lang="en-US" b="1" dirty="0"/>
              <a:t>Partnerships</a:t>
            </a:r>
            <a:r>
              <a:rPr lang="en-US" dirty="0"/>
              <a:t> – Partner with other companies that share our why; become a true partner with our customers</a:t>
            </a:r>
          </a:p>
        </p:txBody>
      </p:sp>
    </p:spTree>
    <p:extLst>
      <p:ext uri="{BB962C8B-B14F-4D97-AF65-F5344CB8AC3E}">
        <p14:creationId xmlns:p14="http://schemas.microsoft.com/office/powerpoint/2010/main" val="27707028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173</Words>
  <Application>Microsoft Office PowerPoint</Application>
  <PresentationFormat>Widescreen</PresentationFormat>
  <Paragraphs>19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A Road Map based on Why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Gary Ackerman</dc:creator>
  <cp:lastModifiedBy>Gary Ackerman</cp:lastModifiedBy>
  <cp:revision>5</cp:revision>
  <dcterms:created xsi:type="dcterms:W3CDTF">2019-01-25T17:05:43Z</dcterms:created>
  <dcterms:modified xsi:type="dcterms:W3CDTF">2019-01-25T18:20:12Z</dcterms:modified>
</cp:coreProperties>
</file>